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4" r:id="rId6"/>
    <p:sldId id="259" r:id="rId7"/>
    <p:sldId id="266" r:id="rId8"/>
    <p:sldId id="267" r:id="rId9"/>
    <p:sldId id="261" r:id="rId10"/>
    <p:sldId id="268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37" autoAdjust="0"/>
  </p:normalViewPr>
  <p:slideViewPr>
    <p:cSldViewPr snapToGrid="0">
      <p:cViewPr varScale="1">
        <p:scale>
          <a:sx n="45" d="100"/>
          <a:sy n="45" d="100"/>
        </p:scale>
        <p:origin x="5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D4EA-EFE6-4404-8174-57811CC6004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097CA9-D6EC-45A7-A28E-67D717403FFB}">
      <dgm:prSet/>
      <dgm:spPr/>
      <dgm:t>
        <a:bodyPr/>
        <a:lstStyle/>
        <a:p>
          <a:pPr>
            <a:defRPr b="1"/>
          </a:pPr>
          <a:r>
            <a:rPr lang="en-US" dirty="0"/>
            <a:t>Drawing on sociological research </a:t>
          </a:r>
          <a:r>
            <a:rPr lang="en-US"/>
            <a:t>the Company </a:t>
          </a:r>
          <a:r>
            <a:rPr lang="en-US" dirty="0"/>
            <a:t>notes that located within or by affluent communities provide several advantages.</a:t>
          </a:r>
        </a:p>
      </dgm:t>
    </dgm:pt>
    <dgm:pt modelId="{96AD9D9E-1314-4057-BA31-F994748AB467}" type="parTrans" cxnId="{7ED37695-7EEF-41B4-9094-FDAB304451F1}">
      <dgm:prSet/>
      <dgm:spPr/>
      <dgm:t>
        <a:bodyPr/>
        <a:lstStyle/>
        <a:p>
          <a:endParaRPr lang="en-US"/>
        </a:p>
      </dgm:t>
    </dgm:pt>
    <dgm:pt modelId="{9FF19D63-188D-43EB-9449-0C5C9D2DEC7A}" type="sibTrans" cxnId="{7ED37695-7EEF-41B4-9094-FDAB304451F1}">
      <dgm:prSet/>
      <dgm:spPr/>
      <dgm:t>
        <a:bodyPr/>
        <a:lstStyle/>
        <a:p>
          <a:endParaRPr lang="en-US"/>
        </a:p>
      </dgm:t>
    </dgm:pt>
    <dgm:pt modelId="{1E1D6277-B46F-4AC8-BF77-5AF982FDA70F}">
      <dgm:prSet/>
      <dgm:spPr/>
      <dgm:t>
        <a:bodyPr/>
        <a:lstStyle/>
        <a:p>
          <a:r>
            <a:rPr lang="en-US"/>
            <a:t>Affluence operationalized by measuring per-capita income based on municipality. </a:t>
          </a:r>
        </a:p>
      </dgm:t>
    </dgm:pt>
    <dgm:pt modelId="{88353DEE-9A0E-423D-B84F-538FC3CA2D51}" type="parTrans" cxnId="{9FD2CBE2-EB5A-4F87-837A-67611E045817}">
      <dgm:prSet/>
      <dgm:spPr/>
      <dgm:t>
        <a:bodyPr/>
        <a:lstStyle/>
        <a:p>
          <a:endParaRPr lang="en-US"/>
        </a:p>
      </dgm:t>
    </dgm:pt>
    <dgm:pt modelId="{73FDF69D-7B00-4A5A-8B33-E7141BC689D2}" type="sibTrans" cxnId="{9FD2CBE2-EB5A-4F87-837A-67611E045817}">
      <dgm:prSet/>
      <dgm:spPr/>
      <dgm:t>
        <a:bodyPr/>
        <a:lstStyle/>
        <a:p>
          <a:endParaRPr lang="en-US"/>
        </a:p>
      </dgm:t>
    </dgm:pt>
    <dgm:pt modelId="{03553DCC-0C5D-48D5-B482-ACFFBDBFB09A}">
      <dgm:prSet/>
      <dgm:spPr/>
      <dgm:t>
        <a:bodyPr/>
        <a:lstStyle/>
        <a:p>
          <a:pPr>
            <a:defRPr b="1"/>
          </a:pPr>
          <a:r>
            <a:rPr lang="en-US"/>
            <a:t>Affluence can be operationalized by measuring per-capita income. </a:t>
          </a:r>
        </a:p>
      </dgm:t>
    </dgm:pt>
    <dgm:pt modelId="{7F73AD15-B55C-46BF-8E8A-F1D7D5452BB7}" type="parTrans" cxnId="{2F566096-41F5-41AD-803E-DC62A42077B1}">
      <dgm:prSet/>
      <dgm:spPr/>
      <dgm:t>
        <a:bodyPr/>
        <a:lstStyle/>
        <a:p>
          <a:endParaRPr lang="en-US"/>
        </a:p>
      </dgm:t>
    </dgm:pt>
    <dgm:pt modelId="{04595656-5A0A-466F-83CD-CFF8D23C020D}" type="sibTrans" cxnId="{2F566096-41F5-41AD-803E-DC62A42077B1}">
      <dgm:prSet/>
      <dgm:spPr/>
      <dgm:t>
        <a:bodyPr/>
        <a:lstStyle/>
        <a:p>
          <a:endParaRPr lang="en-US"/>
        </a:p>
      </dgm:t>
    </dgm:pt>
    <dgm:pt modelId="{0A0E56AC-2332-4E32-B035-940FB26B0B04}">
      <dgm:prSet/>
      <dgm:spPr/>
      <dgm:t>
        <a:bodyPr/>
        <a:lstStyle/>
        <a:p>
          <a:r>
            <a:rPr lang="en-US"/>
            <a:t>The 100 communities with the highest per capita incomes were found and scraped from web. </a:t>
          </a:r>
        </a:p>
      </dgm:t>
    </dgm:pt>
    <dgm:pt modelId="{097DE3AA-AB54-4ADD-9351-8BE179A104A4}" type="parTrans" cxnId="{DAB9242C-50EC-456D-945C-0C9DAAFC3F71}">
      <dgm:prSet/>
      <dgm:spPr/>
      <dgm:t>
        <a:bodyPr/>
        <a:lstStyle/>
        <a:p>
          <a:endParaRPr lang="en-US"/>
        </a:p>
      </dgm:t>
    </dgm:pt>
    <dgm:pt modelId="{3DE0421F-9739-4A14-B498-D0157C3F9C97}" type="sibTrans" cxnId="{DAB9242C-50EC-456D-945C-0C9DAAFC3F71}">
      <dgm:prSet/>
      <dgm:spPr/>
      <dgm:t>
        <a:bodyPr/>
        <a:lstStyle/>
        <a:p>
          <a:endParaRPr lang="en-US"/>
        </a:p>
      </dgm:t>
    </dgm:pt>
    <dgm:pt modelId="{4281CC77-D90D-4FB5-B6D4-D30A70DB3B1C}">
      <dgm:prSet/>
      <dgm:spPr/>
      <dgm:t>
        <a:bodyPr/>
        <a:lstStyle/>
        <a:p>
          <a:r>
            <a:rPr lang="en-US"/>
            <a:t>Communities arranged according to ZCAT (Zip Code Tabulation Area – produced by the US Census Bureau).</a:t>
          </a:r>
        </a:p>
      </dgm:t>
    </dgm:pt>
    <dgm:pt modelId="{4B394EF5-A1E9-4B07-9547-4B4AFBE125A3}" type="parTrans" cxnId="{1895F05C-2EE4-4509-8391-D368C8DF0A72}">
      <dgm:prSet/>
      <dgm:spPr/>
      <dgm:t>
        <a:bodyPr/>
        <a:lstStyle/>
        <a:p>
          <a:endParaRPr lang="en-US"/>
        </a:p>
      </dgm:t>
    </dgm:pt>
    <dgm:pt modelId="{4AB60373-C2F6-4495-AABA-526564A29C91}" type="sibTrans" cxnId="{1895F05C-2EE4-4509-8391-D368C8DF0A72}">
      <dgm:prSet/>
      <dgm:spPr/>
      <dgm:t>
        <a:bodyPr/>
        <a:lstStyle/>
        <a:p>
          <a:endParaRPr lang="en-US"/>
        </a:p>
      </dgm:t>
    </dgm:pt>
    <dgm:pt modelId="{6C0E1BCD-587F-465F-8527-06EC346F8825}">
      <dgm:prSet/>
      <dgm:spPr/>
      <dgm:t>
        <a:bodyPr/>
        <a:lstStyle/>
        <a:p>
          <a:r>
            <a:rPr lang="en-US"/>
            <a:t>Data was cross referenced with ZIP codes (Zone Improvement Plan Code – produced by the US Postal Service)</a:t>
          </a:r>
        </a:p>
      </dgm:t>
    </dgm:pt>
    <dgm:pt modelId="{56912E1B-EA14-4C0B-AC49-1420CB124D2E}" type="parTrans" cxnId="{4D940826-5271-4871-BE78-F52632C97171}">
      <dgm:prSet/>
      <dgm:spPr/>
      <dgm:t>
        <a:bodyPr/>
        <a:lstStyle/>
        <a:p>
          <a:endParaRPr lang="en-US"/>
        </a:p>
      </dgm:t>
    </dgm:pt>
    <dgm:pt modelId="{CAD3DD07-304B-4FDD-8844-1C2397A83E07}" type="sibTrans" cxnId="{4D940826-5271-4871-BE78-F52632C97171}">
      <dgm:prSet/>
      <dgm:spPr/>
      <dgm:t>
        <a:bodyPr/>
        <a:lstStyle/>
        <a:p>
          <a:endParaRPr lang="en-US"/>
        </a:p>
      </dgm:t>
    </dgm:pt>
    <dgm:pt modelId="{4F73D394-D338-41B6-B47C-4A69496BC843}" type="pres">
      <dgm:prSet presAssocID="{4854D4EA-EFE6-4404-8174-57811CC60043}" presName="root" presStyleCnt="0">
        <dgm:presLayoutVars>
          <dgm:dir/>
          <dgm:resizeHandles val="exact"/>
        </dgm:presLayoutVars>
      </dgm:prSet>
      <dgm:spPr/>
    </dgm:pt>
    <dgm:pt modelId="{01014634-847D-4F90-8226-29707FF31D8D}" type="pres">
      <dgm:prSet presAssocID="{FD097CA9-D6EC-45A7-A28E-67D717403FFB}" presName="compNode" presStyleCnt="0"/>
      <dgm:spPr/>
    </dgm:pt>
    <dgm:pt modelId="{1552DB1F-E6E6-41CD-B55E-B005E088E048}" type="pres">
      <dgm:prSet presAssocID="{FD097CA9-D6EC-45A7-A28E-67D717403F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FD15C99-4417-4A30-9681-B131EDF44186}" type="pres">
      <dgm:prSet presAssocID="{FD097CA9-D6EC-45A7-A28E-67D717403FFB}" presName="iconSpace" presStyleCnt="0"/>
      <dgm:spPr/>
    </dgm:pt>
    <dgm:pt modelId="{2A7E449D-F0C8-400E-82E7-D3D0610242CA}" type="pres">
      <dgm:prSet presAssocID="{FD097CA9-D6EC-45A7-A28E-67D717403FFB}" presName="parTx" presStyleLbl="revTx" presStyleIdx="0" presStyleCnt="4">
        <dgm:presLayoutVars>
          <dgm:chMax val="0"/>
          <dgm:chPref val="0"/>
        </dgm:presLayoutVars>
      </dgm:prSet>
      <dgm:spPr/>
    </dgm:pt>
    <dgm:pt modelId="{2EECAB89-8E83-42B7-B0E6-C825519A6169}" type="pres">
      <dgm:prSet presAssocID="{FD097CA9-D6EC-45A7-A28E-67D717403FFB}" presName="txSpace" presStyleCnt="0"/>
      <dgm:spPr/>
    </dgm:pt>
    <dgm:pt modelId="{7C705122-4853-4A14-8E94-2DC286328B03}" type="pres">
      <dgm:prSet presAssocID="{FD097CA9-D6EC-45A7-A28E-67D717403FFB}" presName="desTx" presStyleLbl="revTx" presStyleIdx="1" presStyleCnt="4">
        <dgm:presLayoutVars/>
      </dgm:prSet>
      <dgm:spPr/>
    </dgm:pt>
    <dgm:pt modelId="{255BDA18-F74F-4EA8-81F3-C048778381CA}" type="pres">
      <dgm:prSet presAssocID="{9FF19D63-188D-43EB-9449-0C5C9D2DEC7A}" presName="sibTrans" presStyleCnt="0"/>
      <dgm:spPr/>
    </dgm:pt>
    <dgm:pt modelId="{518ECADE-1656-4B97-9C61-8FA8EA440158}" type="pres">
      <dgm:prSet presAssocID="{03553DCC-0C5D-48D5-B482-ACFFBDBFB09A}" presName="compNode" presStyleCnt="0"/>
      <dgm:spPr/>
    </dgm:pt>
    <dgm:pt modelId="{2DFC04E9-FFB1-4B32-921F-BAA75D476853}" type="pres">
      <dgm:prSet presAssocID="{03553DCC-0C5D-48D5-B482-ACFFBDBFB0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A894626-245D-426E-8898-E3F81B885B55}" type="pres">
      <dgm:prSet presAssocID="{03553DCC-0C5D-48D5-B482-ACFFBDBFB09A}" presName="iconSpace" presStyleCnt="0"/>
      <dgm:spPr/>
    </dgm:pt>
    <dgm:pt modelId="{6F9E0EE8-E46B-4524-9A8B-46D4A22614D3}" type="pres">
      <dgm:prSet presAssocID="{03553DCC-0C5D-48D5-B482-ACFFBDBFB09A}" presName="parTx" presStyleLbl="revTx" presStyleIdx="2" presStyleCnt="4">
        <dgm:presLayoutVars>
          <dgm:chMax val="0"/>
          <dgm:chPref val="0"/>
        </dgm:presLayoutVars>
      </dgm:prSet>
      <dgm:spPr/>
    </dgm:pt>
    <dgm:pt modelId="{BA31C999-AC1F-4500-85C7-E9E5F73148DE}" type="pres">
      <dgm:prSet presAssocID="{03553DCC-0C5D-48D5-B482-ACFFBDBFB09A}" presName="txSpace" presStyleCnt="0"/>
      <dgm:spPr/>
    </dgm:pt>
    <dgm:pt modelId="{55D70E4A-C85D-43CC-9BA1-6B156D5917F0}" type="pres">
      <dgm:prSet presAssocID="{03553DCC-0C5D-48D5-B482-ACFFBDBFB09A}" presName="desTx" presStyleLbl="revTx" presStyleIdx="3" presStyleCnt="4">
        <dgm:presLayoutVars/>
      </dgm:prSet>
      <dgm:spPr/>
    </dgm:pt>
  </dgm:ptLst>
  <dgm:cxnLst>
    <dgm:cxn modelId="{87CABF21-5B1C-4E55-A8D4-C1E7FA7E184F}" type="presOf" srcId="{0A0E56AC-2332-4E32-B035-940FB26B0B04}" destId="{55D70E4A-C85D-43CC-9BA1-6B156D5917F0}" srcOrd="0" destOrd="0" presId="urn:microsoft.com/office/officeart/2018/2/layout/IconLabelDescriptionList"/>
    <dgm:cxn modelId="{4D940826-5271-4871-BE78-F52632C97171}" srcId="{0A0E56AC-2332-4E32-B035-940FB26B0B04}" destId="{6C0E1BCD-587F-465F-8527-06EC346F8825}" srcOrd="1" destOrd="0" parTransId="{56912E1B-EA14-4C0B-AC49-1420CB124D2E}" sibTransId="{CAD3DD07-304B-4FDD-8844-1C2397A83E07}"/>
    <dgm:cxn modelId="{DAB9242C-50EC-456D-945C-0C9DAAFC3F71}" srcId="{03553DCC-0C5D-48D5-B482-ACFFBDBFB09A}" destId="{0A0E56AC-2332-4E32-B035-940FB26B0B04}" srcOrd="0" destOrd="0" parTransId="{097DE3AA-AB54-4ADD-9351-8BE179A104A4}" sibTransId="{3DE0421F-9739-4A14-B498-D0157C3F9C97}"/>
    <dgm:cxn modelId="{1895F05C-2EE4-4509-8391-D368C8DF0A72}" srcId="{0A0E56AC-2332-4E32-B035-940FB26B0B04}" destId="{4281CC77-D90D-4FB5-B6D4-D30A70DB3B1C}" srcOrd="0" destOrd="0" parTransId="{4B394EF5-A1E9-4B07-9547-4B4AFBE125A3}" sibTransId="{4AB60373-C2F6-4495-AABA-526564A29C91}"/>
    <dgm:cxn modelId="{CA33595E-B5FA-4096-A4A7-A2EEEE38DAF1}" type="presOf" srcId="{4854D4EA-EFE6-4404-8174-57811CC60043}" destId="{4F73D394-D338-41B6-B47C-4A69496BC843}" srcOrd="0" destOrd="0" presId="urn:microsoft.com/office/officeart/2018/2/layout/IconLabelDescriptionList"/>
    <dgm:cxn modelId="{374E3295-15E6-45D8-BF48-62BE81020CAA}" type="presOf" srcId="{03553DCC-0C5D-48D5-B482-ACFFBDBFB09A}" destId="{6F9E0EE8-E46B-4524-9A8B-46D4A22614D3}" srcOrd="0" destOrd="0" presId="urn:microsoft.com/office/officeart/2018/2/layout/IconLabelDescriptionList"/>
    <dgm:cxn modelId="{7ED37695-7EEF-41B4-9094-FDAB304451F1}" srcId="{4854D4EA-EFE6-4404-8174-57811CC60043}" destId="{FD097CA9-D6EC-45A7-A28E-67D717403FFB}" srcOrd="0" destOrd="0" parTransId="{96AD9D9E-1314-4057-BA31-F994748AB467}" sibTransId="{9FF19D63-188D-43EB-9449-0C5C9D2DEC7A}"/>
    <dgm:cxn modelId="{2F566096-41F5-41AD-803E-DC62A42077B1}" srcId="{4854D4EA-EFE6-4404-8174-57811CC60043}" destId="{03553DCC-0C5D-48D5-B482-ACFFBDBFB09A}" srcOrd="1" destOrd="0" parTransId="{7F73AD15-B55C-46BF-8E8A-F1D7D5452BB7}" sibTransId="{04595656-5A0A-466F-83CD-CFF8D23C020D}"/>
    <dgm:cxn modelId="{0D64BDB8-E7A8-4876-9FAE-D73E7262FF1D}" type="presOf" srcId="{4281CC77-D90D-4FB5-B6D4-D30A70DB3B1C}" destId="{55D70E4A-C85D-43CC-9BA1-6B156D5917F0}" srcOrd="0" destOrd="1" presId="urn:microsoft.com/office/officeart/2018/2/layout/IconLabelDescriptionList"/>
    <dgm:cxn modelId="{821501DF-624B-4A21-A9A7-23D1CE64CB72}" type="presOf" srcId="{6C0E1BCD-587F-465F-8527-06EC346F8825}" destId="{55D70E4A-C85D-43CC-9BA1-6B156D5917F0}" srcOrd="0" destOrd="2" presId="urn:microsoft.com/office/officeart/2018/2/layout/IconLabelDescriptionList"/>
    <dgm:cxn modelId="{9FD2CBE2-EB5A-4F87-837A-67611E045817}" srcId="{FD097CA9-D6EC-45A7-A28E-67D717403FFB}" destId="{1E1D6277-B46F-4AC8-BF77-5AF982FDA70F}" srcOrd="0" destOrd="0" parTransId="{88353DEE-9A0E-423D-B84F-538FC3CA2D51}" sibTransId="{73FDF69D-7B00-4A5A-8B33-E7141BC689D2}"/>
    <dgm:cxn modelId="{4D9D39FC-EC5E-485C-AEE5-CD89D37C4D08}" type="presOf" srcId="{FD097CA9-D6EC-45A7-A28E-67D717403FFB}" destId="{2A7E449D-F0C8-400E-82E7-D3D0610242CA}" srcOrd="0" destOrd="0" presId="urn:microsoft.com/office/officeart/2018/2/layout/IconLabelDescriptionList"/>
    <dgm:cxn modelId="{9451FBFE-9929-4A4A-8C43-B133952E2BCB}" type="presOf" srcId="{1E1D6277-B46F-4AC8-BF77-5AF982FDA70F}" destId="{7C705122-4853-4A14-8E94-2DC286328B03}" srcOrd="0" destOrd="0" presId="urn:microsoft.com/office/officeart/2018/2/layout/IconLabelDescriptionList"/>
    <dgm:cxn modelId="{4CB7B660-0083-4364-98E3-8FE81D2E17C6}" type="presParOf" srcId="{4F73D394-D338-41B6-B47C-4A69496BC843}" destId="{01014634-847D-4F90-8226-29707FF31D8D}" srcOrd="0" destOrd="0" presId="urn:microsoft.com/office/officeart/2018/2/layout/IconLabelDescriptionList"/>
    <dgm:cxn modelId="{998BFAC0-E5ED-429A-BC98-C329E76E9C90}" type="presParOf" srcId="{01014634-847D-4F90-8226-29707FF31D8D}" destId="{1552DB1F-E6E6-41CD-B55E-B005E088E048}" srcOrd="0" destOrd="0" presId="urn:microsoft.com/office/officeart/2018/2/layout/IconLabelDescriptionList"/>
    <dgm:cxn modelId="{49F3840C-B284-40D1-8797-408E6CB656C5}" type="presParOf" srcId="{01014634-847D-4F90-8226-29707FF31D8D}" destId="{8FD15C99-4417-4A30-9681-B131EDF44186}" srcOrd="1" destOrd="0" presId="urn:microsoft.com/office/officeart/2018/2/layout/IconLabelDescriptionList"/>
    <dgm:cxn modelId="{DB6F6D2A-F12E-440B-ADFA-E9E9F112E596}" type="presParOf" srcId="{01014634-847D-4F90-8226-29707FF31D8D}" destId="{2A7E449D-F0C8-400E-82E7-D3D0610242CA}" srcOrd="2" destOrd="0" presId="urn:microsoft.com/office/officeart/2018/2/layout/IconLabelDescriptionList"/>
    <dgm:cxn modelId="{25D01545-10C8-4BF4-95BA-5AA1FB9B3249}" type="presParOf" srcId="{01014634-847D-4F90-8226-29707FF31D8D}" destId="{2EECAB89-8E83-42B7-B0E6-C825519A6169}" srcOrd="3" destOrd="0" presId="urn:microsoft.com/office/officeart/2018/2/layout/IconLabelDescriptionList"/>
    <dgm:cxn modelId="{1A27CBAE-4450-4826-B274-C71E7EA3862E}" type="presParOf" srcId="{01014634-847D-4F90-8226-29707FF31D8D}" destId="{7C705122-4853-4A14-8E94-2DC286328B03}" srcOrd="4" destOrd="0" presId="urn:microsoft.com/office/officeart/2018/2/layout/IconLabelDescriptionList"/>
    <dgm:cxn modelId="{57182B56-09AF-40C2-89D8-552211FCE8F9}" type="presParOf" srcId="{4F73D394-D338-41B6-B47C-4A69496BC843}" destId="{255BDA18-F74F-4EA8-81F3-C048778381CA}" srcOrd="1" destOrd="0" presId="urn:microsoft.com/office/officeart/2018/2/layout/IconLabelDescriptionList"/>
    <dgm:cxn modelId="{D2085161-18B4-4F17-AE18-8B340211FD05}" type="presParOf" srcId="{4F73D394-D338-41B6-B47C-4A69496BC843}" destId="{518ECADE-1656-4B97-9C61-8FA8EA440158}" srcOrd="2" destOrd="0" presId="urn:microsoft.com/office/officeart/2018/2/layout/IconLabelDescriptionList"/>
    <dgm:cxn modelId="{FB5A3D11-67F0-41B1-AB4B-5D712D6294B8}" type="presParOf" srcId="{518ECADE-1656-4B97-9C61-8FA8EA440158}" destId="{2DFC04E9-FFB1-4B32-921F-BAA75D476853}" srcOrd="0" destOrd="0" presId="urn:microsoft.com/office/officeart/2018/2/layout/IconLabelDescriptionList"/>
    <dgm:cxn modelId="{E1C78EA8-0F6A-4E6F-9352-D6BAAC612D8E}" type="presParOf" srcId="{518ECADE-1656-4B97-9C61-8FA8EA440158}" destId="{9A894626-245D-426E-8898-E3F81B885B55}" srcOrd="1" destOrd="0" presId="urn:microsoft.com/office/officeart/2018/2/layout/IconLabelDescriptionList"/>
    <dgm:cxn modelId="{D072BD1C-2567-4C94-B324-C278AFAA3AC0}" type="presParOf" srcId="{518ECADE-1656-4B97-9C61-8FA8EA440158}" destId="{6F9E0EE8-E46B-4524-9A8B-46D4A22614D3}" srcOrd="2" destOrd="0" presId="urn:microsoft.com/office/officeart/2018/2/layout/IconLabelDescriptionList"/>
    <dgm:cxn modelId="{2CBF42CF-A855-4A7A-90AE-24E2870A8BFA}" type="presParOf" srcId="{518ECADE-1656-4B97-9C61-8FA8EA440158}" destId="{BA31C999-AC1F-4500-85C7-E9E5F73148DE}" srcOrd="3" destOrd="0" presId="urn:microsoft.com/office/officeart/2018/2/layout/IconLabelDescriptionList"/>
    <dgm:cxn modelId="{F0D17951-AFF1-4956-87F0-A157CBD859FC}" type="presParOf" srcId="{518ECADE-1656-4B97-9C61-8FA8EA440158}" destId="{55D70E4A-C85D-43CC-9BA1-6B156D5917F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2DB1F-E6E6-41CD-B55E-B005E088E048}">
      <dsp:nvSpPr>
        <dsp:cNvPr id="0" name=""/>
        <dsp:cNvSpPr/>
      </dsp:nvSpPr>
      <dsp:spPr>
        <a:xfrm>
          <a:off x="559800" y="42891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E449D-F0C8-400E-82E7-D3D0610242CA}">
      <dsp:nvSpPr>
        <dsp:cNvPr id="0" name=""/>
        <dsp:cNvSpPr/>
      </dsp:nvSpPr>
      <dsp:spPr>
        <a:xfrm>
          <a:off x="559800" y="209113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Drawing on sociological research </a:t>
          </a:r>
          <a:r>
            <a:rPr lang="en-US" sz="1500" kern="1200"/>
            <a:t>the Company </a:t>
          </a:r>
          <a:r>
            <a:rPr lang="en-US" sz="1500" kern="1200" dirty="0"/>
            <a:t>notes that located within or by affluent communities provide several advantages.</a:t>
          </a:r>
        </a:p>
      </dsp:txBody>
      <dsp:txXfrm>
        <a:off x="559800" y="2091132"/>
        <a:ext cx="4320000" cy="648000"/>
      </dsp:txXfrm>
    </dsp:sp>
    <dsp:sp modelId="{7C705122-4853-4A14-8E94-2DC286328B03}">
      <dsp:nvSpPr>
        <dsp:cNvPr id="0" name=""/>
        <dsp:cNvSpPr/>
      </dsp:nvSpPr>
      <dsp:spPr>
        <a:xfrm>
          <a:off x="559800" y="2809003"/>
          <a:ext cx="4320000" cy="1113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Affluence operationalized by measuring per-capita income based on municipality. </a:t>
          </a:r>
        </a:p>
      </dsp:txBody>
      <dsp:txXfrm>
        <a:off x="559800" y="2809003"/>
        <a:ext cx="4320000" cy="1113423"/>
      </dsp:txXfrm>
    </dsp:sp>
    <dsp:sp modelId="{2DFC04E9-FFB1-4B32-921F-BAA75D476853}">
      <dsp:nvSpPr>
        <dsp:cNvPr id="0" name=""/>
        <dsp:cNvSpPr/>
      </dsp:nvSpPr>
      <dsp:spPr>
        <a:xfrm>
          <a:off x="5635800" y="42891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E0EE8-E46B-4524-9A8B-46D4A22614D3}">
      <dsp:nvSpPr>
        <dsp:cNvPr id="0" name=""/>
        <dsp:cNvSpPr/>
      </dsp:nvSpPr>
      <dsp:spPr>
        <a:xfrm>
          <a:off x="5635800" y="209113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Affluence can be operationalized by measuring per-capita income. </a:t>
          </a:r>
        </a:p>
      </dsp:txBody>
      <dsp:txXfrm>
        <a:off x="5635800" y="2091132"/>
        <a:ext cx="4320000" cy="648000"/>
      </dsp:txXfrm>
    </dsp:sp>
    <dsp:sp modelId="{55D70E4A-C85D-43CC-9BA1-6B156D5917F0}">
      <dsp:nvSpPr>
        <dsp:cNvPr id="0" name=""/>
        <dsp:cNvSpPr/>
      </dsp:nvSpPr>
      <dsp:spPr>
        <a:xfrm>
          <a:off x="5635800" y="2809003"/>
          <a:ext cx="4320000" cy="1113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100 communities with the highest per capita incomes were found and scraped from web.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Communities arranged according to ZCAT (Zip Code Tabulation Area – produced by the US Census Bureau).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Data was cross referenced with ZIP codes (Zone Improvement Plan Code – produced by the US Postal Service)</a:t>
          </a:r>
        </a:p>
      </dsp:txBody>
      <dsp:txXfrm>
        <a:off x="5635800" y="2809003"/>
        <a:ext cx="4320000" cy="1113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8B814-A20D-4B6F-9096-1636D6030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06680-1494-446B-94BA-605B82605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2F241-4125-4665-8331-B997866E7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67051-08BF-4529-B127-E67D0440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FB81-F603-4619-A546-931199D4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8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6673-6333-44AF-AB20-90707856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8C16-9C75-4343-8461-239510B4D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C9E3-5EBA-4372-BE18-28C6687C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D4DF-C409-4EDD-8D59-D0B191D1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1288-E940-467F-892F-3C0316C0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0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7CFF1E-F323-4874-A304-50A54DCB2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CABB2-856E-4C70-9167-97FBACD7F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7619A-DDF5-42E7-977F-A7C0E6CC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8F31A-FDF9-4DF7-BE65-FDA6496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E22D-7742-41AC-A6EA-68BA35B6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4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C3A5-4FED-42CB-AE5E-90F59CD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72E07-2BEC-4DC6-9D45-46277A5E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56EB2-9809-4A79-A2F8-05538952F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DFB80-3A9A-48CE-91C1-71277A02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106E0-69A4-448D-A1FD-A282A6B0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6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C3E8-A0F2-420A-8104-150907F4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01F3-FA32-48C9-84EB-B41C2AA0D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94199-A67A-4DCF-84C8-3C85DF7E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73E9-A59E-4D69-8F8E-A2B6C3E1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DCA89-9656-4AB9-89AD-5A28E59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3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1AE8-72AB-429A-AC67-1093FF74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5DC2-DF97-4738-807E-CF0D908E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D0C61-2F93-4321-93C5-6A660DE58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8DAC0-D7CC-4977-A116-CF4EEE6FE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2A3CF-C067-40C7-A64D-EC6F1450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306B5-4376-4C41-B335-0A8A2D76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0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94E2-7440-4EDE-BDA3-A63CAB0E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363B7-E33F-40EA-B87D-536E4123A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B0140-33DF-4969-9DFD-2FDD78933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64FB2-320A-4DF9-9DFD-910D5D0A9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2952F-9A72-4064-A4BC-9A1802671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01084-5FF2-4AC3-AC08-DB77CD4B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66945-C74C-4FAB-BDCA-8306A3A6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A7148-D9F5-41CA-8377-B3C3B6AC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3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D8C1-2C07-4A1E-B9CD-1EA5B571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A380C-4E99-40CA-BF10-FE720252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75232-DC9B-496B-A7EC-09FB032B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47B8A-43DF-4AA5-A6EF-5B6B9F8F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01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AE793-010F-4F9B-A8D3-E8B67B29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2CF08-07AE-4589-9E08-B43291DF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3599B-B538-4571-A501-FC9D7532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4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DEF6-EC32-46F6-B732-2527F474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849F-59A0-4EC6-80FC-78B84807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46F83-D215-4D01-B6E9-AFC544E7A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D657E-728D-49C8-8AF8-95ACB17D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6D1C6-65D0-4D58-8245-B63FEB70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B9BE0-4672-46D5-9CCE-3BD15162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2165-948B-41E4-A413-3F2DAE69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8C938-2FDC-40F9-BE95-B037783BA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4D37D-4FE9-42D2-9CD3-BEA039DF1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FD2E4-434D-4E1A-9325-DEAAF0D4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0E5D2-FC8A-44AE-AE5E-9602B530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C8299-D3DB-4478-95F0-3D512BAE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96FA33-F4F8-4134-B289-657BBDC2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F2F6-1C01-463F-8F8F-0430AA7A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9DE1D-D577-45A8-BEC1-D856DEA39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AAE35-F00C-4905-8EE6-9ED1AD0D29F4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62CF4-7929-4FF0-946D-501A3E8CD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F4E21-1B75-4128-B57E-E87106E16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4D0F5-695C-4D57-95F9-7FC190448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0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98D7-B4AC-49F2-90F0-4BDF183E5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Expanding an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20A5B-259F-479A-BE14-5C73FDFF9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Foursquare and Folium to Map Potential Business Locations</a:t>
            </a:r>
          </a:p>
        </p:txBody>
      </p:sp>
    </p:spTree>
    <p:extLst>
      <p:ext uri="{BB962C8B-B14F-4D97-AF65-F5344CB8AC3E}">
        <p14:creationId xmlns:p14="http://schemas.microsoft.com/office/powerpoint/2010/main" val="104111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CC01-E8C4-4F35-B2BF-36A567FD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2ECD4-5F71-4421-AE60-1B53C5462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bonus – potential competitors were scouted and mapped</a:t>
            </a:r>
          </a:p>
          <a:p>
            <a:pPr lvl="1"/>
            <a:r>
              <a:rPr lang="en-US" dirty="0"/>
              <a:t>Labeled with black markers they were overlayed onto the map with potential clients (in red)</a:t>
            </a:r>
          </a:p>
          <a:p>
            <a:endParaRPr lang="en-US" dirty="0"/>
          </a:p>
        </p:txBody>
      </p:sp>
      <p:pic>
        <p:nvPicPr>
          <p:cNvPr id="4" name="Picture 3" descr="short hills competitors and clients">
            <a:extLst>
              <a:ext uri="{FF2B5EF4-FFF2-40B4-BE49-F238E27FC236}">
                <a16:creationId xmlns:a16="http://schemas.microsoft.com/office/drawing/2014/main" id="{0B5007F2-3BB3-4688-BFF4-E8D40E714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4225" y="3103563"/>
            <a:ext cx="3438525" cy="307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FACEEB-2A98-455A-A633-18151008E2C1}"/>
              </a:ext>
            </a:extLst>
          </p:cNvPr>
          <p:cNvSpPr txBox="1"/>
          <p:nvPr/>
        </p:nvSpPr>
        <p:spPr>
          <a:xfrm>
            <a:off x="686161" y="6211669"/>
            <a:ext cx="3234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Short Hills: Potential Competitors &amp; Potential Clients</a:t>
            </a:r>
            <a:endParaRPr lang="en-US" dirty="0"/>
          </a:p>
        </p:txBody>
      </p:sp>
      <p:pic>
        <p:nvPicPr>
          <p:cNvPr id="7" name="Picture 6" descr="Teterboro - potential clients and competitors">
            <a:extLst>
              <a:ext uri="{FF2B5EF4-FFF2-40B4-BE49-F238E27FC236}">
                <a16:creationId xmlns:a16="http://schemas.microsoft.com/office/drawing/2014/main" id="{D2B1583A-AC51-4EE3-A873-09455005F8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69252" y="3073400"/>
            <a:ext cx="3438525" cy="3103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15D0F-BBE9-4DA3-A52E-D32FE1657FE5}"/>
              </a:ext>
            </a:extLst>
          </p:cNvPr>
          <p:cNvSpPr txBox="1"/>
          <p:nvPr/>
        </p:nvSpPr>
        <p:spPr>
          <a:xfrm>
            <a:off x="8169252" y="6211668"/>
            <a:ext cx="3438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76835" indent="-6350" algn="l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Teterboro: Potential Competitors &amp; Potential Clients</a:t>
            </a:r>
          </a:p>
        </p:txBody>
      </p:sp>
      <p:pic>
        <p:nvPicPr>
          <p:cNvPr id="10" name="Picture 9" descr="essex fell competitors and clients">
            <a:extLst>
              <a:ext uri="{FF2B5EF4-FFF2-40B4-BE49-F238E27FC236}">
                <a16:creationId xmlns:a16="http://schemas.microsoft.com/office/drawing/2014/main" id="{02CD2952-9B04-40D8-8AC3-A0620252C8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10050" y="3073400"/>
            <a:ext cx="3705225" cy="307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83AA69-0D4E-459F-B710-6250237A3C43}"/>
              </a:ext>
            </a:extLst>
          </p:cNvPr>
          <p:cNvSpPr txBox="1"/>
          <p:nvPr/>
        </p:nvSpPr>
        <p:spPr>
          <a:xfrm>
            <a:off x="4336374" y="6211669"/>
            <a:ext cx="357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Essex Fells – Potential Competitors &amp; Potential 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9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BCC12-71F4-47E7-95C5-854E33A4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59" y="891540"/>
            <a:ext cx="3507415" cy="1346694"/>
          </a:xfrm>
        </p:spPr>
        <p:txBody>
          <a:bodyPr>
            <a:normAutofit/>
          </a:bodyPr>
          <a:lstStyle/>
          <a:p>
            <a:r>
              <a:rPr lang="en-US" sz="3300"/>
              <a:t>Discussion &amp; recommendations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35C3784-FA73-4800-94BA-99618EEC9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6" r="6394" b="-1"/>
          <a:stretch/>
        </p:blipFill>
        <p:spPr>
          <a:xfrm>
            <a:off x="-2" y="10"/>
            <a:ext cx="7550351" cy="6857990"/>
          </a:xfrm>
          <a:prstGeom prst="rect">
            <a:avLst/>
          </a:prstGeom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7373E6-4724-4F6F-B078-E82B0AE89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639D-0FDC-4ADE-9A6C-CA0446C3D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259" y="2399100"/>
            <a:ext cx="3507415" cy="3645083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After reviewing the visual data, </a:t>
            </a:r>
            <a:r>
              <a:rPr lang="en-US" sz="20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the Company</a:t>
            </a:r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recommends to the Client to consider</a:t>
            </a:r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not an area, but rather </a:t>
            </a:r>
            <a:r>
              <a:rPr lang="en-US" sz="20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 corridor that exists between Essex Fells and Short Hills</a:t>
            </a:r>
            <a:r>
              <a:rPr lang="en-US" sz="20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. </a:t>
            </a:r>
          </a:p>
          <a:p>
            <a:endParaRPr lang="en-US" sz="20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4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A463-9C6C-4273-8A41-3D0D82F9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4CF0-74E8-4D0C-89B0-0975ED5C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526DD0-5E46-40B7-AEF1-9B26256CF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E4032D-4110-4963-82B8-8A1B1BF4B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273199" cy="6858000"/>
            <a:chOff x="1" y="0"/>
            <a:chExt cx="4273199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96880-E7D7-485E-A6D1-908B811A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4273199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97B103-7494-4650-82C0-FC9F8D272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4273199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4BBDDD-D098-4706-979A-46B2726E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19125"/>
            <a:ext cx="2652413" cy="561974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The Scenario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133F51-4E9D-4F0B-A452-875C6A52B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DC8164B-5FC0-4CBD-B7AE-0CB8780FF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F21B6AB-8AF5-4823-92E3-F33B9EAEF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0BE87-E034-408E-81CC-CAA8F07EF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250" y="619125"/>
            <a:ext cx="6508987" cy="5619750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 fictional company (the Company) provides services leveraging geolocation data to address the needs of organizations. 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An IT managed service provider, specializing in serving small to medium size business (the Client) is looking to expand operations by establishing a satellite office, and has approached the Company to provide recommendations for locations. 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The Client shared several requirements proposed locations including but not limited to:</a:t>
            </a:r>
          </a:p>
          <a:p>
            <a:pPr lvl="1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Over 20 miles from current location, but not more than 45 miles of current location (located in Rockland County, NY 41.1489 N, 73.9830 W).</a:t>
            </a:r>
          </a:p>
          <a:p>
            <a:pPr lvl="1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Mix of small to medium size businesses as well as highway, secondary, and tertiary routes and mass transit options within 5-mile radius.</a:t>
            </a:r>
          </a:p>
          <a:p>
            <a:pPr lvl="1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Minimize commuter chokepoints like bridges, tunnels, tolls,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between current location and new location.</a:t>
            </a:r>
          </a:p>
          <a:p>
            <a:pPr lvl="1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Off-street parking / lot. 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9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B6CE1-DA31-4D7F-9378-8922CCC6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Data Assumptions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6810-3277-4C0C-B482-9D1116DB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Drawing on sociological research the Company notes that located within or by affluent communities provide several advantages.</a:t>
            </a:r>
          </a:p>
          <a:p>
            <a:pPr lvl="1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Affluence operationalized by measuring per-capita income based on municipality. 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Affluence can be operationalized by measuring per-capita income. </a:t>
            </a:r>
          </a:p>
          <a:p>
            <a:pPr lvl="1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Per-capita income can be geographically clustered. 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6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090B87-8968-44C8-B57E-DD3A3A02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0DFEC-4A59-44A2-AF4E-BA2CFE01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Acquisition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3DA96A-9CF3-435E-9919-D73794BE8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1670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550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3B233-560D-4DEF-83C6-F782727D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picture of dataframe used in analysis">
            <a:extLst>
              <a:ext uri="{FF2B5EF4-FFF2-40B4-BE49-F238E27FC236}">
                <a16:creationId xmlns:a16="http://schemas.microsoft.com/office/drawing/2014/main" id="{58A51F7E-508A-422D-BA9A-149DF7E6B8B1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6744" y="3659594"/>
            <a:ext cx="6579910" cy="16482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DB46-4303-42C9-B1FB-5A34A4BBF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Dataframes</a:t>
            </a:r>
            <a:r>
              <a:rPr lang="en-US" sz="2000" dirty="0">
                <a:solidFill>
                  <a:srgbClr val="FFFFFF"/>
                </a:solidFill>
              </a:rPr>
              <a:t> containing ZCATs cross referenced with </a:t>
            </a:r>
            <a:r>
              <a:rPr lang="en-US" sz="2000" dirty="0" err="1">
                <a:solidFill>
                  <a:srgbClr val="FFFFFF"/>
                </a:solidFill>
              </a:rPr>
              <a:t>Zipcodes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Dataframe</a:t>
            </a:r>
            <a:r>
              <a:rPr lang="en-US" sz="2000" dirty="0">
                <a:solidFill>
                  <a:srgbClr val="FFFFFF"/>
                </a:solidFill>
              </a:rPr>
              <a:t> with information about the following created: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Name of town (place)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Per Capita Income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Rank (in terms of per-capita income)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Population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Zip Code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ZCATs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Latitude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122395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51BE-BBAF-4F5D-8ABE-5919B682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1E4C9-8076-41C9-8965-7CB750A12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100 communities plotted</a:t>
            </a:r>
          </a:p>
          <a:p>
            <a:endParaRPr 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osed office based on high per capita income areas">
            <a:extLst>
              <a:ext uri="{FF2B5EF4-FFF2-40B4-BE49-F238E27FC236}">
                <a16:creationId xmlns:a16="http://schemas.microsoft.com/office/drawing/2014/main" id="{683218E8-EA74-48A3-9342-63E2C4D25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5862" y="2042931"/>
            <a:ext cx="6019331" cy="27688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505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0B14D-FDDA-46AC-817A-E7C9E197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4CAB1-82B3-43C3-8C0A-F13C4CC9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454" y="4778734"/>
            <a:ext cx="3220917" cy="1452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First requirement: Distance from existing office must be between 25 and 45 miles</a:t>
            </a:r>
          </a:p>
        </p:txBody>
      </p:sp>
      <p:pic>
        <p:nvPicPr>
          <p:cNvPr id="4" name="Picture 3" descr="locations within client distance radius">
            <a:extLst>
              <a:ext uri="{FF2B5EF4-FFF2-40B4-BE49-F238E27FC236}">
                <a16:creationId xmlns:a16="http://schemas.microsoft.com/office/drawing/2014/main" id="{D46C7DDB-08D8-4C6F-BD7B-10A324812C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74363" y="879897"/>
            <a:ext cx="6631341" cy="44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9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A5E7A-D1BF-4EE4-BC17-8EFE2CF2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415666"/>
          </a:xfrm>
        </p:spPr>
        <p:txBody>
          <a:bodyPr anchor="t">
            <a:normAutofit/>
          </a:bodyPr>
          <a:lstStyle/>
          <a:p>
            <a:r>
              <a:rPr lang="en-US" sz="3600"/>
              <a:t>Methods 2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226898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ataframe of final locations">
            <a:extLst>
              <a:ext uri="{FF2B5EF4-FFF2-40B4-BE49-F238E27FC236}">
                <a16:creationId xmlns:a16="http://schemas.microsoft.com/office/drawing/2014/main" id="{3324A55F-68B8-4AA6-9B29-6AD68EEC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99" y="744471"/>
            <a:ext cx="6519383" cy="1524509"/>
          </a:xfrm>
          <a:prstGeom prst="rect">
            <a:avLst/>
          </a:prstGeom>
        </p:spPr>
      </p:pic>
      <p:pic>
        <p:nvPicPr>
          <p:cNvPr id="4" name="Picture 3" descr="three top candidate locations">
            <a:extLst>
              <a:ext uri="{FF2B5EF4-FFF2-40B4-BE49-F238E27FC236}">
                <a16:creationId xmlns:a16="http://schemas.microsoft.com/office/drawing/2014/main" id="{402B8219-4062-4F05-94BA-BB5861F77D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7045" y="2720551"/>
            <a:ext cx="4924299" cy="33929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AD346-E021-4016-BDE5-72EE5626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821" y="2099148"/>
            <a:ext cx="2916410" cy="4138018"/>
          </a:xfrm>
        </p:spPr>
        <p:txBody>
          <a:bodyPr>
            <a:normAutofit/>
          </a:bodyPr>
          <a:lstStyle/>
          <a:p>
            <a:r>
              <a:rPr lang="en-US" sz="1700" dirty="0"/>
              <a:t>Next set of requirements addressed:</a:t>
            </a:r>
          </a:p>
          <a:p>
            <a:pPr lvl="1"/>
            <a:r>
              <a:rPr lang="en-US" sz="1700" dirty="0"/>
              <a:t>Access to highway and mass transit within five miles of city center</a:t>
            </a:r>
          </a:p>
          <a:p>
            <a:pPr lvl="1"/>
            <a:r>
              <a:rPr lang="en-US" sz="1700" dirty="0"/>
              <a:t>Alternative access on secondary roads that avoid chokepoints</a:t>
            </a:r>
          </a:p>
          <a:p>
            <a:r>
              <a:rPr lang="en-US" sz="1700" dirty="0"/>
              <a:t>Three localities fit this description </a:t>
            </a:r>
          </a:p>
          <a:p>
            <a:pPr lvl="1"/>
            <a:r>
              <a:rPr lang="en-US" sz="1700" dirty="0"/>
              <a:t>Essex Feels, NJ</a:t>
            </a:r>
          </a:p>
          <a:p>
            <a:pPr lvl="1"/>
            <a:r>
              <a:rPr lang="en-US" sz="1700" dirty="0"/>
              <a:t>Short Hills, NJ</a:t>
            </a:r>
          </a:p>
          <a:p>
            <a:pPr lvl="1"/>
            <a:r>
              <a:rPr lang="en-US" sz="1700" dirty="0"/>
              <a:t>Teterboro, NJ</a:t>
            </a:r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73047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24DB-B283-4F8C-A2D8-9DE33E5E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3677-0435-4A4A-B0AF-FA9C8ACA4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Foursquare API call to provide the Client with a pool of possible clients in each location.</a:t>
            </a:r>
          </a:p>
        </p:txBody>
      </p:sp>
      <p:pic>
        <p:nvPicPr>
          <p:cNvPr id="4" name="Picture 3" descr="Essex Fells - Potential Clients">
            <a:extLst>
              <a:ext uri="{FF2B5EF4-FFF2-40B4-BE49-F238E27FC236}">
                <a16:creationId xmlns:a16="http://schemas.microsoft.com/office/drawing/2014/main" id="{848B45C2-289A-4FD6-AE0B-F60997FC0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9895" y="2877165"/>
            <a:ext cx="3112453" cy="3110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3682A-C416-4AFD-B82C-4A007F867B8E}"/>
              </a:ext>
            </a:extLst>
          </p:cNvPr>
          <p:cNvSpPr txBox="1"/>
          <p:nvPr/>
        </p:nvSpPr>
        <p:spPr>
          <a:xfrm>
            <a:off x="439720" y="6226373"/>
            <a:ext cx="311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Essex Fells Potential Clients</a:t>
            </a:r>
            <a:endParaRPr lang="en-US" dirty="0"/>
          </a:p>
        </p:txBody>
      </p:sp>
      <p:pic>
        <p:nvPicPr>
          <p:cNvPr id="7" name="Picture 6" descr="Short Hills - potential clients">
            <a:extLst>
              <a:ext uri="{FF2B5EF4-FFF2-40B4-BE49-F238E27FC236}">
                <a16:creationId xmlns:a16="http://schemas.microsoft.com/office/drawing/2014/main" id="{191BDF2B-A54F-478D-89D1-18B761332F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6262" y="2877165"/>
            <a:ext cx="3223905" cy="311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A70962-BA7F-474F-BFFD-EAFD64777354}"/>
              </a:ext>
            </a:extLst>
          </p:cNvPr>
          <p:cNvSpPr txBox="1"/>
          <p:nvPr/>
        </p:nvSpPr>
        <p:spPr>
          <a:xfrm>
            <a:off x="4386262" y="6226373"/>
            <a:ext cx="3336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76835" indent="-6350" algn="l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Short Hills Potential Clients</a:t>
            </a:r>
          </a:p>
        </p:txBody>
      </p:sp>
      <p:pic>
        <p:nvPicPr>
          <p:cNvPr id="10" name="Picture 9" descr="Teterboro potential clients">
            <a:extLst>
              <a:ext uri="{FF2B5EF4-FFF2-40B4-BE49-F238E27FC236}">
                <a16:creationId xmlns:a16="http://schemas.microsoft.com/office/drawing/2014/main" id="{534C34D5-8DC6-45AD-862A-BB86DB4048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05010" y="2835070"/>
            <a:ext cx="3427095" cy="3152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B40ACC-8DA9-49CA-8177-D3D06510D77D}"/>
              </a:ext>
            </a:extLst>
          </p:cNvPr>
          <p:cNvSpPr txBox="1"/>
          <p:nvPr/>
        </p:nvSpPr>
        <p:spPr>
          <a:xfrm>
            <a:off x="8093177" y="6226373"/>
            <a:ext cx="3260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Teterboro Potential 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5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68</TotalTime>
  <Words>524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Expanding an Enterprise</vt:lpstr>
      <vt:lpstr>The Scenario</vt:lpstr>
      <vt:lpstr>Data Assumptions</vt:lpstr>
      <vt:lpstr>Data Acquisition </vt:lpstr>
      <vt:lpstr>Data Cleaning</vt:lpstr>
      <vt:lpstr>Methods</vt:lpstr>
      <vt:lpstr>Methods 1</vt:lpstr>
      <vt:lpstr>Methods 2</vt:lpstr>
      <vt:lpstr>Methods 3</vt:lpstr>
      <vt:lpstr>Bonus Mapping</vt:lpstr>
      <vt:lpstr>Discussion &amp; 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Expanding an Enterprise</dc:title>
  <dc:creator>Andrew Horvitz</dc:creator>
  <cp:lastModifiedBy>Andrew Horvitz</cp:lastModifiedBy>
  <cp:revision>11</cp:revision>
  <dcterms:created xsi:type="dcterms:W3CDTF">2021-10-04T23:51:17Z</dcterms:created>
  <dcterms:modified xsi:type="dcterms:W3CDTF">2021-10-05T22:28:26Z</dcterms:modified>
</cp:coreProperties>
</file>